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9" r:id="rId2"/>
    <p:sldId id="972" r:id="rId3"/>
    <p:sldId id="1015" r:id="rId4"/>
    <p:sldId id="1016" r:id="rId5"/>
    <p:sldId id="1017" r:id="rId6"/>
    <p:sldId id="1018" r:id="rId7"/>
    <p:sldId id="1020" r:id="rId8"/>
    <p:sldId id="1019" r:id="rId9"/>
    <p:sldId id="1021" r:id="rId10"/>
    <p:sldId id="1022" r:id="rId11"/>
    <p:sldId id="1023" r:id="rId12"/>
    <p:sldId id="1024" r:id="rId13"/>
    <p:sldId id="1025" r:id="rId14"/>
    <p:sldId id="1026" r:id="rId15"/>
    <p:sldId id="1027" r:id="rId16"/>
    <p:sldId id="1028" r:id="rId17"/>
    <p:sldId id="1041" r:id="rId18"/>
    <p:sldId id="1029" r:id="rId19"/>
    <p:sldId id="1030" r:id="rId20"/>
    <p:sldId id="1031" r:id="rId21"/>
    <p:sldId id="1042" r:id="rId22"/>
    <p:sldId id="1032" r:id="rId23"/>
    <p:sldId id="1043" r:id="rId24"/>
    <p:sldId id="1033" r:id="rId25"/>
    <p:sldId id="1034" r:id="rId26"/>
    <p:sldId id="1036" r:id="rId27"/>
    <p:sldId id="1035" r:id="rId28"/>
    <p:sldId id="1044" r:id="rId29"/>
    <p:sldId id="1037" r:id="rId30"/>
    <p:sldId id="1038" r:id="rId31"/>
    <p:sldId id="1039" r:id="rId32"/>
    <p:sldId id="1040" r:id="rId33"/>
    <p:sldId id="817" r:id="rId34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72"/>
            <p14:sldId id="1015"/>
            <p14:sldId id="1016"/>
            <p14:sldId id="1017"/>
            <p14:sldId id="1018"/>
            <p14:sldId id="1020"/>
            <p14:sldId id="1019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41"/>
            <p14:sldId id="1029"/>
            <p14:sldId id="1030"/>
            <p14:sldId id="1031"/>
            <p14:sldId id="1042"/>
            <p14:sldId id="1032"/>
            <p14:sldId id="1043"/>
            <p14:sldId id="1033"/>
            <p14:sldId id="1034"/>
            <p14:sldId id="1036"/>
            <p14:sldId id="1035"/>
            <p14:sldId id="1044"/>
            <p14:sldId id="1037"/>
            <p14:sldId id="1038"/>
            <p14:sldId id="1039"/>
            <p14:sldId id="1040"/>
            <p14:sldId id="8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A4A3A3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40" autoAdjust="0"/>
    <p:restoredTop sz="94972" autoAdjust="0"/>
  </p:normalViewPr>
  <p:slideViewPr>
    <p:cSldViewPr snapToGrid="0">
      <p:cViewPr varScale="1">
        <p:scale>
          <a:sx n="116" d="100"/>
          <a:sy n="116" d="100"/>
        </p:scale>
        <p:origin x="192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25.03.25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289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0965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004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897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646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03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284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D295F-2022-6A8C-7DCC-1D8F6121A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3BFD1-612C-66CF-48A1-B2D1EDCC3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FA589-211E-1390-FEF1-99CC549F0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23C5C-2A45-B37F-FFC5-0D9A7FDB9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0835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8930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680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51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9399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012D6-C74C-2FDE-D226-D5B6BBC4D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3B122-80C0-5D85-2FB1-99F8CAC03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C6AEC-3B7C-77BF-0AB1-6430350A6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20BA-0DC3-7806-34BC-6DC9B3C96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8021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7956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89CE0-47B8-256D-A065-B3349195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37BB2-0D72-1965-191B-17C88FB3E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DD200-70AF-EA49-4B62-EE8A56F68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67A5E-6971-309D-8001-ECF432E42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1796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5283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9012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721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5297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8662-441C-88B1-FAF2-AE307BB5E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1CCE4-2877-1B5A-595A-DD722161E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F5C84-40E1-15A5-E609-36019D3E0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A514D-48AF-6F71-58A6-3C9C3B566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805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555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947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683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6652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53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2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750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2468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74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022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031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/tree/spring2025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0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16: Partial Differential Equations Part II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March 20,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1402D0-2E7B-F0A2-0E5D-5EFCBFF23E69}"/>
              </a:ext>
            </a:extLst>
          </p:cNvPr>
          <p:cNvSpPr txBox="1"/>
          <p:nvPr/>
        </p:nvSpPr>
        <p:spPr>
          <a:xfrm>
            <a:off x="2150363" y="3108574"/>
            <a:ext cx="91557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Initial value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Heat equation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Wave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00903-81C7-3F30-9345-C6F873CBF23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9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35620-FDA2-B9F0-A6E9-02DBF585776C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space step to compensate for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22F2B-593D-6A05-F3CD-EEBCD743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84" y="1165086"/>
            <a:ext cx="3378632" cy="1016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CEBAA-3136-B1F0-6D9F-C6E116A8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52" y="2493700"/>
            <a:ext cx="4387295" cy="3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backward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50379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4299C-9F4E-CDC2-42A7-B17B8152D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037" y="2178145"/>
            <a:ext cx="2599925" cy="468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546EF-4AA4-F2E3-02FB-2C863713C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82" y="3161462"/>
            <a:ext cx="3853835" cy="448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A8CDE-A6EF-A2CC-70DB-BF983A8A5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259" y="3964403"/>
            <a:ext cx="4741479" cy="342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374093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Tridiagonal system of linear equations at each step</a:t>
            </a:r>
            <a:endParaRPr lang="en-US" sz="2000" baseline="-25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145F4-45BD-4A00-BEE6-23BA3B217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98" y="4914189"/>
            <a:ext cx="5080000" cy="330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538437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16604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959" y="1165086"/>
            <a:ext cx="1078082" cy="539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062BA-CDFD-8090-16CA-48230592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95" y="2157003"/>
            <a:ext cx="4657735" cy="3500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D0AE6-FC97-7752-E1A9-5C386E53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50" y="2425553"/>
            <a:ext cx="5135055" cy="2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CD33C-029D-8090-5DDE-651A66B8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43" y="1378931"/>
            <a:ext cx="5359971" cy="46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>
                <a:solidFill>
                  <a:srgbClr val="0808FF"/>
                </a:solidFill>
              </a:rPr>
              <a:t>“Average” between forward and backward difference</a:t>
            </a:r>
            <a:endParaRPr lang="en-US" sz="2000" baseline="-25000" dirty="0">
              <a:solidFill>
                <a:srgbClr val="080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Essentially a trapezoidal rule for the time integration (more accurate than forward/backward differences)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536069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54022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>
                <a:solidFill>
                  <a:srgbClr val="FF0000"/>
                </a:solidFill>
              </a:rPr>
              <a:t>Tridiagonal system</a:t>
            </a:r>
            <a:r>
              <a:rPr lang="en-US" sz="2000" dirty="0"/>
              <a:t> of linear equations at each step:</a:t>
            </a:r>
            <a:endParaRPr lang="en-US" sz="2000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579610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16816-A596-BB6E-FCD6-BD30D2F3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11" y="2021391"/>
            <a:ext cx="3093378" cy="551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DD5CF-87AF-C700-0AC2-A5C24EFC3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8" y="4005938"/>
            <a:ext cx="7772400" cy="425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93748-8B74-9A3A-B12F-62E48BA86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48" y="5095017"/>
            <a:ext cx="7353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5B8A7-3F33-B41E-718C-FE11012E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11" y="1504823"/>
            <a:ext cx="5425178" cy="46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5ECA6-9B08-6145-3681-6AAB3CBE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4" y="1265370"/>
            <a:ext cx="9957271" cy="44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75A0-7E7D-8424-28C6-ECC4CD27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4355-5120-9876-B1B3-82B43235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AB5B2-8451-9AD6-3A8B-F924F9A82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81CDB-D590-3990-2B0D-E8EA8F8DC82D}"/>
              </a:ext>
            </a:extLst>
          </p:cNvPr>
          <p:cNvSpPr txBox="1"/>
          <p:nvPr/>
        </p:nvSpPr>
        <p:spPr>
          <a:xfrm>
            <a:off x="616945" y="1165086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two dimensions, the heat equation reads: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8782B-547B-5A45-1AD2-0A04B7A7F856}"/>
              </a:ext>
            </a:extLst>
          </p:cNvPr>
          <p:cNvSpPr txBox="1"/>
          <p:nvPr/>
        </p:nvSpPr>
        <p:spPr>
          <a:xfrm>
            <a:off x="616944" y="2178552"/>
            <a:ext cx="1055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equation describes the time evolution of u(t, x, y) given the initial profile and boundary conditions: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B7527-1E7E-1804-70C5-96CE77D75DD9}"/>
              </a:ext>
            </a:extLst>
          </p:cNvPr>
          <p:cNvSpPr txBox="1"/>
          <p:nvPr/>
        </p:nvSpPr>
        <p:spPr>
          <a:xfrm>
            <a:off x="664684" y="3697399"/>
            <a:ext cx="10862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Now, we perform discretization in both x and y directions. Taking the same step size a in both directions, we obtain the following discretized FTCS scheme: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EDC98-8646-4EE5-C954-52B0C2829E3D}"/>
              </a:ext>
            </a:extLst>
          </p:cNvPr>
          <p:cNvSpPr txBox="1"/>
          <p:nvPr/>
        </p:nvSpPr>
        <p:spPr>
          <a:xfrm>
            <a:off x="616944" y="489723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Here, as before: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846F2-3106-BAF0-83F9-1292B22FFA1A}"/>
              </a:ext>
            </a:extLst>
          </p:cNvPr>
          <p:cNvSpPr txBox="1"/>
          <p:nvPr/>
        </p:nvSpPr>
        <p:spPr>
          <a:xfrm>
            <a:off x="616944" y="569291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1E1837-ABB3-B057-B89E-5BD681C5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595" t="3253" r="39121" b="82229"/>
          <a:stretch/>
        </p:blipFill>
        <p:spPr>
          <a:xfrm>
            <a:off x="5259103" y="1354021"/>
            <a:ext cx="1920199" cy="646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923F1F-8537-04B9-FB16-DCA9556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439" t="23230" r="39121" b="71192"/>
          <a:stretch/>
        </p:blipFill>
        <p:spPr>
          <a:xfrm>
            <a:off x="2315389" y="2910893"/>
            <a:ext cx="1989193" cy="269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571A7E-B06E-2351-0F59-32FBB47B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37" t="31308" r="38088" b="43789"/>
          <a:stretch/>
        </p:blipFill>
        <p:spPr>
          <a:xfrm>
            <a:off x="6444867" y="2588784"/>
            <a:ext cx="2148289" cy="1108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75CB9-2840-B695-1812-CAF28843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51" t="67909" r="10095" b="23538"/>
          <a:stretch/>
        </p:blipFill>
        <p:spPr>
          <a:xfrm>
            <a:off x="2289671" y="4366888"/>
            <a:ext cx="7612656" cy="380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ED9137-781E-21E6-F536-22906226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18" t="79532" r="44726" b="10123"/>
          <a:stretch/>
        </p:blipFill>
        <p:spPr>
          <a:xfrm>
            <a:off x="4459670" y="5289745"/>
            <a:ext cx="782197" cy="460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294996-2BF6-B0D1-722B-9D9AFAC6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267" y="5293826"/>
            <a:ext cx="1981200" cy="43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71030A-754B-717D-F707-52AD3245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71" t="90654" r="39121" b="-999"/>
          <a:stretch/>
        </p:blipFill>
        <p:spPr>
          <a:xfrm>
            <a:off x="4992488" y="6094595"/>
            <a:ext cx="1803071" cy="4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2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70FF5-9C84-C1F4-C98F-CAB8B6F0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18" y="1253508"/>
            <a:ext cx="8524563" cy="51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F3E95-39DD-A8B8-F85E-7817B4C9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84" y="1385534"/>
            <a:ext cx="6805831" cy="48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2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251691"/>
            <a:ext cx="7111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Many PDEs describe time evolution of fields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Initial value problem in PDEs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AA315-8DA7-57E7-479F-D67B62B1A867}"/>
              </a:ext>
            </a:extLst>
          </p:cNvPr>
          <p:cNvSpPr/>
          <p:nvPr/>
        </p:nvSpPr>
        <p:spPr>
          <a:xfrm>
            <a:off x="767980" y="168779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example </a:t>
            </a:r>
            <a:r>
              <a:rPr lang="en-US" sz="2000" i="1" dirty="0"/>
              <a:t>heat equation </a:t>
            </a:r>
            <a:r>
              <a:rPr lang="en-US" sz="2000" dirty="0"/>
              <a:t>describing the temperature profile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67CBD-500B-C7A1-B1F8-C7EDFF6E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38" y="2087902"/>
            <a:ext cx="1061924" cy="486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89610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equation describes the time evolution of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</a:t>
            </a:r>
            <a:r>
              <a:rPr lang="en-US" sz="2000" dirty="0"/>
              <a:t> given initial profile</a:t>
            </a:r>
            <a:endParaRPr lang="en-US" sz="20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565D-EDEC-9C47-7EB4-0E526466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830" y="3406749"/>
            <a:ext cx="1598340" cy="2585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and boundary conditions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F3D53-C2D2-772D-174D-C3783D78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15" y="4208582"/>
            <a:ext cx="1780170" cy="6078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5079010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If boundary conditions are static, the solution will approach a stationary profile at large times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24796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B678B-66B2-EECD-A452-19E18971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7" y="1302893"/>
            <a:ext cx="11266112" cy="46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5246-47F6-590A-D01F-F49AB58E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73BD-0FB2-0AB4-5D6A-DE3279C1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27EF2-BCF7-5878-610F-CFFFF5732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C67EB-2993-AAD7-8392-0071E85BD4F9}"/>
              </a:ext>
            </a:extLst>
          </p:cNvPr>
          <p:cNvSpPr txBox="1"/>
          <p:nvPr/>
        </p:nvSpPr>
        <p:spPr>
          <a:xfrm>
            <a:off x="559105" y="1165086"/>
            <a:ext cx="10578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The wave equation </a:t>
            </a:r>
            <a:r>
              <a:rPr lang="en-US" dirty="0"/>
              <a:t>is an example of a second-order linear PDE describing waves and standing wave fields. In one dimension, it reads: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5BB9F-7003-A59C-B7E1-7D54720C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23" y="1811417"/>
            <a:ext cx="1332354" cy="5230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731A2F-3F07-4B5B-0E88-545937513156}"/>
                  </a:ext>
                </a:extLst>
              </p:cNvPr>
              <p:cNvSpPr txBox="1"/>
              <p:nvPr/>
            </p:nvSpPr>
            <p:spPr>
              <a:xfrm>
                <a:off x="559104" y="2458839"/>
                <a:ext cx="114509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Since it is a second-order PDE, it is supplemented by initial conditions for both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731A2F-3F07-4B5B-0E88-545937513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4" y="2458839"/>
                <a:ext cx="11450917" cy="369332"/>
              </a:xfrm>
              <a:prstGeom prst="rect">
                <a:avLst/>
              </a:prstGeom>
              <a:blipFill>
                <a:blip r:embed="rId4"/>
                <a:stretch>
                  <a:fillRect l="-5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1B79A08-F1F7-2567-6ECE-9959820BD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886" y="2903610"/>
            <a:ext cx="1828227" cy="569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C8D6F1-418F-BC77-E87F-F78AD3645BA7}"/>
              </a:ext>
            </a:extLst>
          </p:cNvPr>
          <p:cNvSpPr txBox="1"/>
          <p:nvPr/>
        </p:nvSpPr>
        <p:spPr>
          <a:xfrm>
            <a:off x="559104" y="360005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boundary conditions can be either Dirichlet,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814084-4453-5E6A-F2B3-6DC5E1565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683" y="4088787"/>
            <a:ext cx="1982899" cy="5694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065D5-E517-7518-0B16-9C90BC4C4673}"/>
              </a:ext>
            </a:extLst>
          </p:cNvPr>
          <p:cNvSpPr txBox="1"/>
          <p:nvPr/>
        </p:nvSpPr>
        <p:spPr>
          <a:xfrm>
            <a:off x="559104" y="482393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 Neumann,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F05560-0566-81E7-1579-33ED30967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322" y="5164570"/>
            <a:ext cx="2089696" cy="6931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3C7132-D89B-E494-192F-EA1F65AF5271}"/>
              </a:ext>
            </a:extLst>
          </p:cNvPr>
          <p:cNvSpPr txBox="1"/>
          <p:nvPr/>
        </p:nvSpPr>
        <p:spPr>
          <a:xfrm>
            <a:off x="559104" y="612111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shall focus on the Dirichlet form.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6D05BC-FEBD-E9EE-C546-9BC3611C0325}"/>
              </a:ext>
            </a:extLst>
          </p:cNvPr>
          <p:cNvSpPr txBox="1"/>
          <p:nvPr/>
        </p:nvSpPr>
        <p:spPr>
          <a:xfrm>
            <a:off x="7568926" y="1842666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808FF"/>
                </a:solidFill>
              </a:rPr>
              <a:t>wave 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A77C5-B2BD-AE41-079C-451DE03A83DF}"/>
              </a:ext>
            </a:extLst>
          </p:cNvPr>
          <p:cNvSpPr txBox="1"/>
          <p:nvPr/>
        </p:nvSpPr>
        <p:spPr>
          <a:xfrm>
            <a:off x="7568926" y="298819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initial conditions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86E1BE-C138-1FB6-EDCD-FEBF262631AA}"/>
              </a:ext>
            </a:extLst>
          </p:cNvPr>
          <p:cNvSpPr txBox="1"/>
          <p:nvPr/>
        </p:nvSpPr>
        <p:spPr>
          <a:xfrm>
            <a:off x="7568926" y="4120337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boundary conditions (Dirichlet)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766484-04FC-BD0C-2AD4-159AC2887EF1}"/>
              </a:ext>
            </a:extLst>
          </p:cNvPr>
          <p:cNvSpPr txBox="1"/>
          <p:nvPr/>
        </p:nvSpPr>
        <p:spPr>
          <a:xfrm>
            <a:off x="7568925" y="5265871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boundary conditions (Neumann)</a:t>
            </a:r>
          </a:p>
        </p:txBody>
      </p:sp>
    </p:spTree>
    <p:extLst>
      <p:ext uri="{BB962C8B-B14F-4D97-AF65-F5344CB8AC3E}">
        <p14:creationId xmlns:p14="http://schemas.microsoft.com/office/powerpoint/2010/main" val="113471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5D360-1117-5646-CE6E-7EDA1D81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2" y="1165086"/>
            <a:ext cx="9757299" cy="46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26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26881-737E-6E5E-885A-841901FE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F7C1-7D65-8813-40B2-B4A1B989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0BA85-117A-9EDD-9F31-71B294109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D9A3C-C3B7-D08E-A574-86D7C9333F90}"/>
              </a:ext>
            </a:extLst>
          </p:cNvPr>
          <p:cNvSpPr txBox="1"/>
          <p:nvPr/>
        </p:nvSpPr>
        <p:spPr>
          <a:xfrm>
            <a:off x="481987" y="1184418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Finite Difference Approach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9A45D-22AC-CB38-F029-C6831C43292B}"/>
              </a:ext>
            </a:extLst>
          </p:cNvPr>
          <p:cNvSpPr txBox="1"/>
          <p:nvPr/>
        </p:nvSpPr>
        <p:spPr>
          <a:xfrm>
            <a:off x="481987" y="157308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deal with the second-order time derivative, we denote: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AA298-36FF-AB00-52AA-0C19810F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50" y="1854736"/>
            <a:ext cx="1308100" cy="673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11153-4D48-D816-1077-A382DA6D42D1}"/>
              </a:ext>
            </a:extLst>
          </p:cNvPr>
          <p:cNvSpPr txBox="1"/>
          <p:nvPr/>
        </p:nvSpPr>
        <p:spPr>
          <a:xfrm>
            <a:off x="481987" y="2527836"/>
            <a:ext cx="6590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way, we are dealing with a </a:t>
            </a:r>
            <a:r>
              <a:rPr lang="en-US" dirty="0">
                <a:solidFill>
                  <a:srgbClr val="0808FF"/>
                </a:solidFill>
              </a:rPr>
              <a:t>system of first-order (in t) PDEs: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BC235C-CBBA-F789-41B5-F450C602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950" y="2942840"/>
            <a:ext cx="1320800" cy="107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7939F7-335C-DC96-8F3B-B0D73C278570}"/>
                  </a:ext>
                </a:extLst>
              </p:cNvPr>
              <p:cNvSpPr txBox="1"/>
              <p:nvPr/>
            </p:nvSpPr>
            <p:spPr>
              <a:xfrm>
                <a:off x="481987" y="4001291"/>
                <a:ext cx="98628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apply the finite difference method, we first approximate 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by the lowest-order central difference, just like for the heat equation: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7939F7-335C-DC96-8F3B-B0D73C27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7" y="4001291"/>
                <a:ext cx="9862852" cy="646331"/>
              </a:xfrm>
              <a:prstGeom prst="rect">
                <a:avLst/>
              </a:prstGeom>
              <a:blipFill>
                <a:blip r:embed="rId5"/>
                <a:stretch>
                  <a:fillRect l="-3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60B004F-18B7-2F38-9E94-9B37C5AB6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693294"/>
            <a:ext cx="3975100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43F2E-7B13-C759-F492-39FD5ABB3A83}"/>
                  </a:ext>
                </a:extLst>
              </p:cNvPr>
              <p:cNvSpPr txBox="1"/>
              <p:nvPr/>
            </p:nvSpPr>
            <p:spPr>
              <a:xfrm>
                <a:off x="481987" y="5239677"/>
                <a:ext cx="106560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solve the PDEs numerically, we apply the same procedure as for the heat equation, but 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simultaneously.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43F2E-7B13-C759-F492-39FD5ABB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7" y="5239677"/>
                <a:ext cx="10656066" cy="646331"/>
              </a:xfrm>
              <a:prstGeom prst="rect">
                <a:avLst/>
              </a:prstGeom>
              <a:blipFill>
                <a:blip r:embed="rId7"/>
                <a:stretch>
                  <a:fillRect l="-35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6888000-6427-D2A2-1B4B-1C18CD17EB80}"/>
              </a:ext>
            </a:extLst>
          </p:cNvPr>
          <p:cNvSpPr txBox="1"/>
          <p:nvPr/>
        </p:nvSpPr>
        <p:spPr>
          <a:xfrm>
            <a:off x="481987" y="610873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FTCS scheme</a:t>
            </a:r>
            <a:r>
              <a:rPr lang="en-US" dirty="0"/>
              <a:t>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F4FB55-75DE-9662-1395-DAB79E7AE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278" y="5969417"/>
            <a:ext cx="4965700" cy="812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89E450-76F2-7E25-5798-1D86FB19D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7472" y="6102191"/>
            <a:ext cx="1968500" cy="330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597EB0-A1D5-EB76-9E8F-8A226C690F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2072" y="6418962"/>
            <a:ext cx="2019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5C479-5B48-446F-8B19-F237E237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9" y="1885944"/>
            <a:ext cx="5417265" cy="3485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12006-4917-08F3-2C97-ABC8C16D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36" y="2278030"/>
            <a:ext cx="5283747" cy="24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7C8B2-CC98-F937-B04B-D2E39260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40" y="1460628"/>
            <a:ext cx="4888205" cy="370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98644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F1603-66B4-50A8-DBEF-2CCE5491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723722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3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other schemes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ACC45-36F7-6B58-75B0-F5C7B8D8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83" y="1296574"/>
            <a:ext cx="8235829" cy="1553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E8D26-DB7B-6154-3E4D-0A2DA897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68" y="3860644"/>
            <a:ext cx="8074657" cy="1553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39E8C-53ED-F688-362D-8625C9DBE794}"/>
              </a:ext>
            </a:extLst>
          </p:cNvPr>
          <p:cNvSpPr txBox="1"/>
          <p:nvPr/>
        </p:nvSpPr>
        <p:spPr>
          <a:xfrm>
            <a:off x="2192784" y="3222594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but has exponential decay (waves don’t propagate forever)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13D31-025B-F4D5-7635-EEBE01F2D343}"/>
              </a:ext>
            </a:extLst>
          </p:cNvPr>
          <p:cNvSpPr txBox="1"/>
          <p:nvPr/>
        </p:nvSpPr>
        <p:spPr>
          <a:xfrm>
            <a:off x="2192783" y="573402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no growth or decay</a:t>
            </a:r>
          </a:p>
        </p:txBody>
      </p:sp>
    </p:spTree>
    <p:extLst>
      <p:ext uri="{BB962C8B-B14F-4D97-AF65-F5344CB8AC3E}">
        <p14:creationId xmlns:p14="http://schemas.microsoft.com/office/powerpoint/2010/main" val="221662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ED873-0BA8-BE03-BCF3-13D1EA4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2A59-B2CB-832B-7D9A-50B2A019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other schemes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64693-9DEE-6E64-1E6C-7EF9A6C44C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8E5ED-26A7-971E-9EC5-FD14D8DA4454}"/>
              </a:ext>
            </a:extLst>
          </p:cNvPr>
          <p:cNvSpPr txBox="1"/>
          <p:nvPr/>
        </p:nvSpPr>
        <p:spPr>
          <a:xfrm>
            <a:off x="845545" y="3259657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Stable</a:t>
            </a:r>
            <a:r>
              <a:rPr lang="en-US" dirty="0"/>
              <a:t>, but has </a:t>
            </a:r>
            <a:r>
              <a:rPr lang="en-US" dirty="0">
                <a:solidFill>
                  <a:srgbClr val="FF0000"/>
                </a:solidFill>
              </a:rPr>
              <a:t>exponential decay </a:t>
            </a:r>
            <a:r>
              <a:rPr lang="en-US" dirty="0"/>
              <a:t>(waves don’t propagate forever)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50852-A31C-7ECF-AC9D-5635165B5012}"/>
              </a:ext>
            </a:extLst>
          </p:cNvPr>
          <p:cNvSpPr txBox="1"/>
          <p:nvPr/>
        </p:nvSpPr>
        <p:spPr>
          <a:xfrm>
            <a:off x="845545" y="6097959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Stable, no growth or decay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9303A-5B5D-674F-5786-4AEF9009E0AD}"/>
              </a:ext>
            </a:extLst>
          </p:cNvPr>
          <p:cNvSpPr txBox="1"/>
          <p:nvPr/>
        </p:nvSpPr>
        <p:spPr>
          <a:xfrm>
            <a:off x="845545" y="116508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Implicit Scheme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12A2F4-06F0-15E5-FA7B-896A45D2F986}"/>
                  </a:ext>
                </a:extLst>
              </p:cNvPr>
              <p:cNvSpPr txBox="1"/>
              <p:nvPr/>
            </p:nvSpPr>
            <p:spPr>
              <a:xfrm>
                <a:off x="845545" y="2264096"/>
                <a:ext cx="10766233" cy="381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Substituting the first equation into the second one gives the tridiagonal system of linear equations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12A2F4-06F0-15E5-FA7B-896A45D2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5" y="2264096"/>
                <a:ext cx="10766233" cy="381195"/>
              </a:xfrm>
              <a:prstGeom prst="rect">
                <a:avLst/>
              </a:prstGeom>
              <a:blipFill>
                <a:blip r:embed="rId3"/>
                <a:stretch>
                  <a:fillRect l="-47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DBD3004-4153-2B31-4345-D7C5BB30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96" y="1556357"/>
            <a:ext cx="51054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0177E-08CE-90D7-65D6-153ACE4E5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96" y="2884745"/>
            <a:ext cx="7162800" cy="30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84EB19-243A-2A43-4A7B-A2DF676F7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946" y="4267459"/>
            <a:ext cx="6388100" cy="901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FE49E0-0AD0-6457-FCC8-75FAB7BA6863}"/>
              </a:ext>
            </a:extLst>
          </p:cNvPr>
          <p:cNvSpPr txBox="1"/>
          <p:nvPr/>
        </p:nvSpPr>
        <p:spPr>
          <a:xfrm>
            <a:off x="845545" y="387102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Crank-Nicolson Scheme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22E309-AE8A-4605-53F8-7F1E1D13D437}"/>
                  </a:ext>
                </a:extLst>
              </p:cNvPr>
              <p:cNvSpPr txBox="1"/>
              <p:nvPr/>
            </p:nvSpPr>
            <p:spPr>
              <a:xfrm>
                <a:off x="845545" y="5169159"/>
                <a:ext cx="10766232" cy="381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Substituting the first equation into the second one gets the tridiagonal system of linear equations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22E309-AE8A-4605-53F8-7F1E1D13D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5" y="5169159"/>
                <a:ext cx="10766232" cy="381195"/>
              </a:xfrm>
              <a:prstGeom prst="rect">
                <a:avLst/>
              </a:prstGeom>
              <a:blipFill>
                <a:blip r:embed="rId7"/>
                <a:stretch>
                  <a:fillRect l="-47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A2DF5BA-25A3-00A7-2ED3-E9D4671E2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63" y="5677312"/>
            <a:ext cx="8875266" cy="2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2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 with 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D610F-8502-0119-3584-8DA59D2E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28" y="1479999"/>
            <a:ext cx="6420343" cy="49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6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First, one discretizes the spatial coordinate into a grid with N+1 points, i.e.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504459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spatial 2nd derivative is approximate with central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How to discretize time derivative?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418670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Three common options:</a:t>
            </a:r>
            <a:endParaRPr lang="en-US" sz="2000" baseline="-25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CBEEBC-285C-0DF1-CAFF-FEE22A61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82" y="2111805"/>
            <a:ext cx="2801435" cy="260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92B432-9456-B588-0812-E10D36A2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37" y="1091620"/>
            <a:ext cx="1061924" cy="486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BF7A9D-91BF-67F8-FB08-977B90C2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03" y="3036624"/>
            <a:ext cx="3390394" cy="509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FD2303-89BD-C099-A387-15E43D427E49}"/>
              </a:ext>
            </a:extLst>
          </p:cNvPr>
          <p:cNvSpPr txBox="1"/>
          <p:nvPr/>
        </p:nvSpPr>
        <p:spPr>
          <a:xfrm>
            <a:off x="767980" y="4669104"/>
            <a:ext cx="2728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FTCS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Implicit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Crank-Nicolson method</a:t>
            </a:r>
          </a:p>
        </p:txBody>
      </p:sp>
    </p:spTree>
    <p:extLst>
      <p:ext uri="{BB962C8B-B14F-4D97-AF65-F5344CB8AC3E}">
        <p14:creationId xmlns:p14="http://schemas.microsoft.com/office/powerpoint/2010/main" val="3580766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Comparison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9C009-B9D3-4058-EAD7-7E0DB6A3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66" y="1521903"/>
            <a:ext cx="5711868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7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2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B5171-7BB8-0470-27EC-C3EB62C5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30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2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ACBF-7F6A-E008-F327-0684235E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6AB-BDB2-5F84-FE63-F3D6A565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5281DB-0BC3-20DC-1528-A0ADEC8A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62D5E6-621D-3037-D4B0-9D73DE067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13288"/>
              </p:ext>
            </p:extLst>
          </p:nvPr>
        </p:nvGraphicFramePr>
        <p:xfrm>
          <a:off x="1225188" y="1571438"/>
          <a:ext cx="9741624" cy="4287493"/>
        </p:xfrm>
        <a:graphic>
          <a:graphicData uri="http://schemas.openxmlformats.org/drawingml/2006/table">
            <a:tbl>
              <a:tblPr/>
              <a:tblGrid>
                <a:gridCol w="1959210">
                  <a:extLst>
                    <a:ext uri="{9D8B030D-6E8A-4147-A177-3AD203B41FA5}">
                      <a16:colId xmlns:a16="http://schemas.microsoft.com/office/drawing/2014/main" val="3002423502"/>
                    </a:ext>
                  </a:extLst>
                </a:gridCol>
                <a:gridCol w="2485292">
                  <a:extLst>
                    <a:ext uri="{9D8B030D-6E8A-4147-A177-3AD203B41FA5}">
                      <a16:colId xmlns:a16="http://schemas.microsoft.com/office/drawing/2014/main" val="2937767708"/>
                    </a:ext>
                  </a:extLst>
                </a:gridCol>
                <a:gridCol w="2376448">
                  <a:extLst>
                    <a:ext uri="{9D8B030D-6E8A-4147-A177-3AD203B41FA5}">
                      <a16:colId xmlns:a16="http://schemas.microsoft.com/office/drawing/2014/main" val="223991663"/>
                    </a:ext>
                  </a:extLst>
                </a:gridCol>
                <a:gridCol w="2920674">
                  <a:extLst>
                    <a:ext uri="{9D8B030D-6E8A-4147-A177-3AD203B41FA5}">
                      <a16:colId xmlns:a16="http://schemas.microsoft.com/office/drawing/2014/main" val="1913145885"/>
                    </a:ext>
                  </a:extLst>
                </a:gridCol>
              </a:tblGrid>
              <a:tr h="695452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Scheme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Complexity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Stability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Accuracy</a:t>
                      </a: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336356"/>
                  </a:ext>
                </a:extLst>
              </a:tr>
              <a:tr h="37030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FTCS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Explicit</a:t>
                      </a:r>
                      <a:endParaRPr lang="en-US" baseline="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Heat eq.: Conditionally stable </a:t>
                      </a:r>
                    </a:p>
                    <a:p>
                      <a:pPr rtl="0" fontAlgn="b"/>
                      <a:endParaRPr lang="en-US" dirty="0">
                        <a:effectLst/>
                      </a:endParaRPr>
                    </a:p>
                    <a:p>
                      <a:pPr rtl="0" fontAlgn="b"/>
                      <a:r>
                        <a:rPr lang="en-US" dirty="0">
                          <a:effectLst/>
                        </a:rPr>
                        <a:t>Wave Eq.: Unstable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Exponential explosion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359681"/>
                  </a:ext>
                </a:extLst>
              </a:tr>
              <a:tr h="695452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Implicit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Tridiagonal SLE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Stable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Exponential decay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372822"/>
                  </a:ext>
                </a:extLst>
              </a:tr>
              <a:tr h="695452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Crank-Nicholson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Tridiagonal SLE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Stable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Conserves wave amplitude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435346"/>
                  </a:ext>
                </a:extLst>
              </a:tr>
              <a:tr h="695452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004243"/>
                  </a:ext>
                </a:extLst>
              </a:tr>
              <a:tr h="370305"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02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38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(Forward Time Centered Space) scheme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12038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forward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10040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79" y="4080415"/>
            <a:ext cx="947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method is explicit: to evaluate </a:t>
            </a:r>
            <a:r>
              <a:rPr lang="en-US" sz="2000" i="1" dirty="0"/>
              <a:t>u(</a:t>
            </a:r>
            <a:r>
              <a:rPr lang="en-US" sz="2000" i="1" dirty="0" err="1"/>
              <a:t>t+h,x</a:t>
            </a:r>
            <a:r>
              <a:rPr lang="en-US" sz="2000" i="1" dirty="0"/>
              <a:t>)</a:t>
            </a:r>
            <a:r>
              <a:rPr lang="en-US" sz="2000" dirty="0"/>
              <a:t> one only needs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 </a:t>
            </a:r>
            <a:r>
              <a:rPr lang="en-US" sz="2000" dirty="0"/>
              <a:t>at the present time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8C56-F067-B037-2850-7C9F32FC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70" y="2636514"/>
            <a:ext cx="2226659" cy="463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84C66-AC15-61E1-647F-09FA124F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70" y="3571240"/>
            <a:ext cx="4023260" cy="430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2708A-CD16-0FC6-0AA8-CB95C1840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49" y="4981968"/>
            <a:ext cx="5092700" cy="342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458185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178C7-3390-6ABC-F36A-BCFE14B83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99" y="5511968"/>
            <a:ext cx="1117600" cy="67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9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FTCS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0D3F9-AFCC-52BB-6246-600277AF2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0" y="1849342"/>
            <a:ext cx="5265525" cy="3159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F20AE2-87A4-2787-6C8E-CD686C884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917" y="2157003"/>
            <a:ext cx="5213681" cy="2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2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0082B-291B-B1C7-B5D1-AE2758B5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55" y="2967838"/>
            <a:ext cx="4498722" cy="389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6A53D-5CC9-1AFA-00F3-7A6DF8E3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51" y="2967838"/>
            <a:ext cx="2914650" cy="231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0E6DD-E65B-0C8E-7619-7538EB86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51" y="5665140"/>
            <a:ext cx="2979281" cy="861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8D547-EE67-89D0-69EB-2A862F4A4C79}"/>
                  </a:ext>
                </a:extLst>
              </p:cNvPr>
              <p:cNvSpPr txBox="1"/>
              <p:nvPr/>
            </p:nvSpPr>
            <p:spPr>
              <a:xfrm>
                <a:off x="1012551" y="1109796"/>
                <a:ext cx="108089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Let us consider Example 9.3 from M. Newman, </a:t>
                </a:r>
                <a:r>
                  <a:rPr lang="en-US" sz="1600" i="1" dirty="0"/>
                  <a:t>Computational Physics</a:t>
                </a:r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have a 1 cm long steel container, initially at a temperature 20° C. It is placed in a bath of cold water at 0° C and filled on top with hot water at 50° C. Our goal is to calculate the temperature profile as a function of time. The thermal diffusivity constant for stainless steel is D = 4.25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600" dirty="0"/>
                  <a:t> 10</a:t>
                </a:r>
                <a:r>
                  <a:rPr lang="en-US" sz="1600" baseline="30000" dirty="0"/>
                  <a:t>-6</a:t>
                </a:r>
                <a:r>
                  <a:rPr lang="en-US" sz="1600" dirty="0"/>
                  <a:t> m² s⁻¹.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will calculate the profile at times t = 0.01 s, 0.1 s, 0.4 s, 1 s, and 10 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8D547-EE67-89D0-69EB-2A862F4A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1" y="1109796"/>
                <a:ext cx="10808907" cy="1815882"/>
              </a:xfrm>
              <a:prstGeom prst="rect">
                <a:avLst/>
              </a:prstGeom>
              <a:blipFill>
                <a:blip r:embed="rId6"/>
                <a:stretch>
                  <a:fillRect l="-235" t="-138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Animation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60B636E-D2B7-BA80-9EBE-2ED785D3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44" y="2913305"/>
            <a:ext cx="5213912" cy="3724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E923E-5C97-6DBB-AD8F-1260D3435FEE}"/>
                  </a:ext>
                </a:extLst>
              </p:cNvPr>
              <p:cNvSpPr txBox="1"/>
              <p:nvPr/>
            </p:nvSpPr>
            <p:spPr>
              <a:xfrm>
                <a:off x="1012551" y="1092365"/>
                <a:ext cx="108089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Let us consider Example 9.3 from M. Newman, </a:t>
                </a:r>
                <a:r>
                  <a:rPr lang="en-US" sz="1600" i="1" dirty="0"/>
                  <a:t>Computational Physics</a:t>
                </a:r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have a 1 cm long steel container, initially at a temperature 20° C. It is placed in a bath of cold water at 0° C and filled on top with hot water at 50° C. Our goal is to calculate the temperature profile as a function of time. The thermal diffusivity constant for stainless steel is D = 4.25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600" dirty="0"/>
                  <a:t> 10</a:t>
                </a:r>
                <a:r>
                  <a:rPr lang="en-US" sz="1600" baseline="30000" dirty="0"/>
                  <a:t>-6</a:t>
                </a:r>
                <a:r>
                  <a:rPr lang="en-US" sz="1600" dirty="0"/>
                  <a:t> m² s⁻¹.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will calculate the profile at times t = 0.01 s, 0.1 s, 0.4 s, 1 s, and 10 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E923E-5C97-6DBB-AD8F-1260D343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1" y="1092365"/>
                <a:ext cx="10808907" cy="1815882"/>
              </a:xfrm>
              <a:prstGeom prst="rect">
                <a:avLst/>
              </a:prstGeom>
              <a:blipFill>
                <a:blip r:embed="rId4"/>
                <a:stretch>
                  <a:fillRect l="-235" t="-694" b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4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F6472-283B-F99B-10DD-8CB06622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3" y="1262107"/>
            <a:ext cx="5553553" cy="4768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D30662-A2E2-216C-C05D-462E4D66FBC8}"/>
              </a:ext>
            </a:extLst>
          </p:cNvPr>
          <p:cNvSpPr txBox="1"/>
          <p:nvPr/>
        </p:nvSpPr>
        <p:spPr>
          <a:xfrm>
            <a:off x="370541" y="6268195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unstable if r &gt; 0.5</a:t>
            </a:r>
          </a:p>
        </p:txBody>
      </p:sp>
    </p:spTree>
    <p:extLst>
      <p:ext uri="{BB962C8B-B14F-4D97-AF65-F5344CB8AC3E}">
        <p14:creationId xmlns:p14="http://schemas.microsoft.com/office/powerpoint/2010/main" val="78607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Stability analysis: Neumann method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/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Fourier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blipFill>
                <a:blip r:embed="rId3"/>
                <a:stretch>
                  <a:fillRect l="-1067" t="-103226" b="-1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/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Analyze the following solutions: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blipFill>
                <a:blip r:embed="rId4"/>
                <a:stretch>
                  <a:fillRect l="-993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AF5990-1394-C7FA-34C2-1AD6FF327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488" y="2716139"/>
            <a:ext cx="4023260" cy="43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BB0BF-6BB1-8DA3-5F9E-5129908BF65D}"/>
              </a:ext>
            </a:extLst>
          </p:cNvPr>
          <p:cNvSpPr txBox="1"/>
          <p:nvPr/>
        </p:nvSpPr>
        <p:spPr>
          <a:xfrm>
            <a:off x="548566" y="233789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Plugging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1CB86-E7DC-0215-1CBA-62170F21CA31}"/>
              </a:ext>
            </a:extLst>
          </p:cNvPr>
          <p:cNvSpPr txBox="1"/>
          <p:nvPr/>
        </p:nvSpPr>
        <p:spPr>
          <a:xfrm>
            <a:off x="548566" y="324433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gets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854DDA-A8DA-E2AB-5C87-0C4F259BB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6933" y="3680788"/>
            <a:ext cx="3298369" cy="218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A1311-D06B-BA6F-33AE-D33156424164}"/>
              </a:ext>
            </a:extLst>
          </p:cNvPr>
          <p:cNvSpPr txBox="1"/>
          <p:nvPr/>
        </p:nvSpPr>
        <p:spPr>
          <a:xfrm>
            <a:off x="572451" y="396610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579213-2EF5-AD81-B5B7-3819ECA1D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0568" y="4507406"/>
            <a:ext cx="4991100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DB6964-6147-EC64-7222-7FF03D6AE9A8}"/>
              </a:ext>
            </a:extLst>
          </p:cNvPr>
          <p:cNvSpPr txBox="1"/>
          <p:nvPr/>
        </p:nvSpPr>
        <p:spPr>
          <a:xfrm>
            <a:off x="548566" y="488201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stable if r&lt;1/2</a:t>
            </a:r>
          </a:p>
        </p:txBody>
      </p:sp>
    </p:spTree>
    <p:extLst>
      <p:ext uri="{BB962C8B-B14F-4D97-AF65-F5344CB8AC3E}">
        <p14:creationId xmlns:p14="http://schemas.microsoft.com/office/powerpoint/2010/main" val="322474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1100</Words>
  <Application>Microsoft Macintosh PowerPoint</Application>
  <PresentationFormat>Widescreen</PresentationFormat>
  <Paragraphs>165</Paragraphs>
  <Slides>33</Slides>
  <Notes>32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Initial value problem in PDEs</vt:lpstr>
      <vt:lpstr>Finite difference approach to heat equation</vt:lpstr>
      <vt:lpstr>Finite difference approach to heat equation: FTCS scheme</vt:lpstr>
      <vt:lpstr>FTCS scheme for heat equation</vt:lpstr>
      <vt:lpstr>Example</vt:lpstr>
      <vt:lpstr>Animation</vt:lpstr>
      <vt:lpstr>Try a larger time step</vt:lpstr>
      <vt:lpstr>Stability analysis: Neumann method</vt:lpstr>
      <vt:lpstr>Try a larger space step to compensate for large time step</vt:lpstr>
      <vt:lpstr>Implicit scheme</vt:lpstr>
      <vt:lpstr>Implicit scheme for heat equation</vt:lpstr>
      <vt:lpstr>Implicit scheme: large time step</vt:lpstr>
      <vt:lpstr>Crank-Nicolson scheme</vt:lpstr>
      <vt:lpstr>Crank-Nicolson scheme: large time step</vt:lpstr>
      <vt:lpstr>Heat equation in two dimensions</vt:lpstr>
      <vt:lpstr>Heat equation in two dimensions</vt:lpstr>
      <vt:lpstr>Heat equation in two dimensions: FTCS scheme</vt:lpstr>
      <vt:lpstr>Heat equation in two dimensions: FTCS scheme</vt:lpstr>
      <vt:lpstr>Wave equation</vt:lpstr>
      <vt:lpstr>Wave equation</vt:lpstr>
      <vt:lpstr>Finite difference approach</vt:lpstr>
      <vt:lpstr>Finite difference approach</vt:lpstr>
      <vt:lpstr>Wave equation</vt:lpstr>
      <vt:lpstr>Wave equation</vt:lpstr>
      <vt:lpstr>Wave equation</vt:lpstr>
      <vt:lpstr>Wave equation: other schemes</vt:lpstr>
      <vt:lpstr>Wave equation: other schemes</vt:lpstr>
      <vt:lpstr>Wave equation with Crank-Nicolson scheme</vt:lpstr>
      <vt:lpstr>Wave equation: Comparison</vt:lpstr>
      <vt:lpstr>Wave equation: Pulses</vt:lpstr>
      <vt:lpstr>Wave equation: Pulses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1225</cp:revision>
  <cp:lastPrinted>2018-05-12T22:28:36Z</cp:lastPrinted>
  <dcterms:created xsi:type="dcterms:W3CDTF">2018-05-07T16:28:28Z</dcterms:created>
  <dcterms:modified xsi:type="dcterms:W3CDTF">2025-03-25T15:13:30Z</dcterms:modified>
</cp:coreProperties>
</file>